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19"/>
  </p:notesMasterIdLst>
  <p:handoutMasterIdLst>
    <p:handoutMasterId r:id="rId20"/>
  </p:handoutMasterIdLst>
  <p:sldIdLst>
    <p:sldId id="256" r:id="rId3"/>
    <p:sldId id="283" r:id="rId4"/>
    <p:sldId id="282" r:id="rId5"/>
    <p:sldId id="258" r:id="rId6"/>
    <p:sldId id="284" r:id="rId7"/>
    <p:sldId id="289" r:id="rId8"/>
    <p:sldId id="290" r:id="rId9"/>
    <p:sldId id="285" r:id="rId10"/>
    <p:sldId id="287" r:id="rId11"/>
    <p:sldId id="288" r:id="rId12"/>
    <p:sldId id="291" r:id="rId13"/>
    <p:sldId id="292" r:id="rId14"/>
    <p:sldId id="293" r:id="rId15"/>
    <p:sldId id="294" r:id="rId16"/>
    <p:sldId id="295" r:id="rId17"/>
    <p:sldId id="286" r:id="rId18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AF6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74" autoAdjust="0"/>
    <p:restoredTop sz="87217" autoAdjust="0"/>
  </p:normalViewPr>
  <p:slideViewPr>
    <p:cSldViewPr snapToGrid="0" snapToObjects="1">
      <p:cViewPr varScale="1">
        <p:scale>
          <a:sx n="103" d="100"/>
          <a:sy n="103" d="100"/>
        </p:scale>
        <p:origin x="184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2020/8/30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2020/8/30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EDA (Exploratory Data Analysis)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探索式資料分析，主要概念是透過數據統計的方式視覺化資料。做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EDA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的好處可以從各種面向先了解資料的狀況，以利後續的模型分析。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988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777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086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218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12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影片教學組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327400" y="1123404"/>
            <a:ext cx="5537200" cy="1685077"/>
          </a:xfrm>
        </p:spPr>
        <p:txBody>
          <a:bodyPr/>
          <a:lstStyle/>
          <a:p>
            <a:r>
              <a:rPr lang="en-US" altLang="zh-CN" sz="11500" dirty="0"/>
              <a:t>Day 4</a:t>
            </a:r>
            <a:endParaRPr lang="zh-CN" altLang="en-US" sz="115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2628900" y="3292990"/>
            <a:ext cx="6934200" cy="757130"/>
          </a:xfrm>
        </p:spPr>
        <p:txBody>
          <a:bodyPr/>
          <a:lstStyle/>
          <a:p>
            <a:r>
              <a:rPr lang="zh-CN" altLang="en-US" dirty="0"/>
              <a:t>資料視覺化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1FF375-E96E-BA4F-A85C-023047B72D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en-US" altLang="zh-TW" dirty="0"/>
              <a:t>2) </a:t>
            </a:r>
            <a:r>
              <a:rPr lang="zh-TW" altLang="en-US" dirty="0"/>
              <a:t>手動編碼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A6339C4B-560D-A940-BCD9-2ADD6DC87C3E}"/>
              </a:ext>
            </a:extLst>
          </p:cNvPr>
          <p:cNvSpPr txBox="1">
            <a:spLocks/>
          </p:cNvSpPr>
          <p:nvPr/>
        </p:nvSpPr>
        <p:spPr>
          <a:xfrm>
            <a:off x="595906" y="987148"/>
            <a:ext cx="9586062" cy="4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66962"/>
              </a:buClr>
              <a:buSzPts val="1800"/>
              <a:buFont typeface="Calibri"/>
              <a:buChar char="●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Calibri"/>
              <a:buChar char="●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66962"/>
              </a:buClr>
              <a:buSzPts val="1800"/>
              <a:buFont typeface="Calibri"/>
              <a:buNone/>
              <a:tabLst/>
              <a:defRPr/>
            </a:pP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處理名目資料 </a:t>
            </a: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(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Nominal variables) - 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資料前處理 依據特徵資料的特性，可以選擇</a:t>
            </a:r>
            <a:b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</a:br>
            <a:r>
              <a: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手動編碼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或</a:t>
            </a:r>
            <a:r>
              <a: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自動編碼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。</a:t>
            </a:r>
            <a:endParaRPr kumimoji="0" lang="en-TW" sz="20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26E276-70B8-244C-8917-BD921009EF90}"/>
              </a:ext>
            </a:extLst>
          </p:cNvPr>
          <p:cNvSpPr/>
          <p:nvPr/>
        </p:nvSpPr>
        <p:spPr>
          <a:xfrm>
            <a:off x="716231" y="2054841"/>
            <a:ext cx="90982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zh-TW" altLang="en-US" sz="2800" b="1" kern="0" dirty="0">
                <a:solidFill>
                  <a:srgbClr val="212121"/>
                </a:solidFill>
                <a:latin typeface="Roboto"/>
                <a:cs typeface="Arial"/>
                <a:sym typeface="Arial"/>
              </a:rPr>
              <a:t>使用編碼時機</a:t>
            </a:r>
            <a:r>
              <a:rPr lang="en-US" altLang="zh-TW" sz="2800" b="1" kern="0" dirty="0">
                <a:solidFill>
                  <a:srgbClr val="212121"/>
                </a:solidFill>
                <a:latin typeface="Roboto"/>
                <a:cs typeface="Arial"/>
                <a:sym typeface="Arial"/>
              </a:rPr>
              <a:t>?</a:t>
            </a:r>
          </a:p>
          <a:p>
            <a:pPr defTabSz="914400">
              <a:buClr>
                <a:srgbClr val="000000"/>
              </a:buClr>
              <a:buFont typeface="Arial"/>
              <a:buNone/>
            </a:pPr>
            <a:endParaRPr lang="en-US" altLang="zh-TW" sz="1600" kern="0" dirty="0">
              <a:solidFill>
                <a:srgbClr val="212121"/>
              </a:solidFill>
              <a:latin typeface="Roboto"/>
              <a:cs typeface="Arial"/>
              <a:sym typeface="Arial"/>
            </a:endParaRPr>
          </a:p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zh-TW" altLang="en-US" sz="1600" kern="0" dirty="0">
                <a:solidFill>
                  <a:srgbClr val="212121"/>
                </a:solidFill>
                <a:latin typeface="Roboto"/>
                <a:cs typeface="Arial"/>
                <a:sym typeface="Arial"/>
              </a:rPr>
              <a:t>進行深度學習時，神經網路只能處理數值資料。因此我們需要將所有非數字型態的特徵進行轉換。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0D16A64-9070-4F42-B89E-96332BF953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6" t="21959" r="16873" b="39730"/>
          <a:stretch/>
        </p:blipFill>
        <p:spPr>
          <a:xfrm>
            <a:off x="1552711" y="3909298"/>
            <a:ext cx="5431313" cy="1601492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7C1A6EF-F0DA-CA4A-803C-A881E5DE654F}"/>
              </a:ext>
            </a:extLst>
          </p:cNvPr>
          <p:cNvSpPr/>
          <p:nvPr/>
        </p:nvSpPr>
        <p:spPr>
          <a:xfrm>
            <a:off x="8308243" y="5127026"/>
            <a:ext cx="22276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zh-TW" altLang="en-US" sz="1400" kern="0" dirty="0">
                <a:solidFill>
                  <a:srgbClr val="C00000"/>
                </a:solidFill>
                <a:cs typeface="Arial"/>
                <a:sym typeface="Arial"/>
              </a:rPr>
              <a:t>因為電腦只看得懂數字</a:t>
            </a:r>
            <a:endParaRPr lang="en-TW" sz="1400" kern="0" dirty="0">
              <a:solidFill>
                <a:srgbClr val="C00000"/>
              </a:solidFill>
              <a:cs typeface="Arial"/>
              <a:sym typeface="Arial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49A0DEA-34E9-4445-BD4B-B1E06A70E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829" y="4912386"/>
            <a:ext cx="476250" cy="47625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47F36BA-C979-6C4E-836E-389E6BB2A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879" y="3998739"/>
            <a:ext cx="5103332" cy="142261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D14A4E5-268C-774D-8FDC-139DCDA9AA70}"/>
              </a:ext>
            </a:extLst>
          </p:cNvPr>
          <p:cNvSpPr/>
          <p:nvPr/>
        </p:nvSpPr>
        <p:spPr>
          <a:xfrm>
            <a:off x="6055476" y="3998739"/>
            <a:ext cx="508735" cy="1422610"/>
          </a:xfrm>
          <a:prstGeom prst="rect">
            <a:avLst/>
          </a:prstGeom>
          <a:noFill/>
          <a:ln w="25400" cap="flat" cmpd="sng" algn="ctr">
            <a:solidFill>
              <a:srgbClr val="FF62A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TW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A2A2DC5-6722-5F46-BB02-11274180F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318" y="4138197"/>
            <a:ext cx="3843493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7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AA0763-8481-D04E-AA07-D2872F9F19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zh-TW" altLang="en-US" dirty="0"/>
              <a:t>直方圖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FF5BA1-BFE5-5648-94A8-76197CFB2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400" y="1120172"/>
            <a:ext cx="5537200" cy="1231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B03ADC-A6ED-2F46-B1A7-84899AC71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416" y="2358250"/>
            <a:ext cx="4035168" cy="384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10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BBBE8E-3FAC-E849-8BC4-1590DF06D1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4" y="245402"/>
            <a:ext cx="10919039" cy="590931"/>
          </a:xfrm>
        </p:spPr>
        <p:txBody>
          <a:bodyPr/>
          <a:lstStyle/>
          <a:p>
            <a:r>
              <a:rPr lang="zh-TW" altLang="en-US" dirty="0"/>
              <a:t>核密度估計</a:t>
            </a:r>
            <a:r>
              <a:rPr lang="en-US" altLang="zh-TW" dirty="0"/>
              <a:t> </a:t>
            </a:r>
            <a:r>
              <a:rPr lang="en-US" dirty="0"/>
              <a:t>Kernel Density Estimation(KDE)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93AC8A-89A6-1547-B244-A22F7213C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501" y="1073320"/>
            <a:ext cx="7099300" cy="584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98E6F4-8DF1-BE4E-9CE2-9288ABCCA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136" y="1746227"/>
            <a:ext cx="4842030" cy="437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34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30F072-EC97-D547-AB76-D780C487CB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zh-TW" altLang="en-US" dirty="0"/>
              <a:t>關聯分析 </a:t>
            </a:r>
            <a:r>
              <a:rPr lang="en-US" altLang="zh-TW" dirty="0"/>
              <a:t>(</a:t>
            </a:r>
            <a:r>
              <a:rPr lang="en-US" dirty="0"/>
              <a:t>correlation map)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F1BF43-371B-2349-B042-F1EA72E09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" y="1219371"/>
            <a:ext cx="9893300" cy="1206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014B21-9E9B-1C48-89BD-1367E6CA8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930" y="2368351"/>
            <a:ext cx="4218254" cy="392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97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67EA1B-E04A-5642-AEFC-766B0D466E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zh-TW" altLang="en-US" dirty="0"/>
              <a:t>散佈圖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E97FAC-CA64-654C-89FF-0908C8AC1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980" y="1048952"/>
            <a:ext cx="9194800" cy="55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917827-5F18-C84A-95E7-DF692C89D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15" y="2377797"/>
            <a:ext cx="4334718" cy="34312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B4D9F6-9E7A-A246-ABF2-501660E32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265" y="1649627"/>
            <a:ext cx="9080500" cy="55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78D2E4-37EA-C341-A69E-DB89319CD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167" y="2509945"/>
            <a:ext cx="4165817" cy="3299103"/>
          </a:xfrm>
          <a:prstGeom prst="rect">
            <a:avLst/>
          </a:prstGeom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1AC3E00F-D4B3-6B41-B9E9-8FD745CC8532}"/>
              </a:ext>
            </a:extLst>
          </p:cNvPr>
          <p:cNvCxnSpPr>
            <a:cxnSpLocks/>
            <a:stCxn id="4" idx="1"/>
            <a:endCxn id="6" idx="1"/>
          </p:cNvCxnSpPr>
          <p:nvPr/>
        </p:nvCxnSpPr>
        <p:spPr>
          <a:xfrm rot="10800000" flipV="1">
            <a:off x="699016" y="1328351"/>
            <a:ext cx="119965" cy="2765071"/>
          </a:xfrm>
          <a:prstGeom prst="curvedConnector3">
            <a:avLst>
              <a:gd name="adj1" fmla="val 445061"/>
            </a:avLst>
          </a:prstGeom>
          <a:noFill/>
          <a:ln w="9525" cap="flat" cmpd="sng" algn="ctr">
            <a:solidFill>
              <a:schemeClr val="accent1">
                <a:lumMod val="50000"/>
              </a:schemeClr>
            </a:solidFill>
            <a:prstDash val="lgDash"/>
            <a:tailEnd type="triangle"/>
          </a:ln>
          <a:effectLst/>
        </p:spPr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F474D09C-C094-EC44-8D36-E79B0E7FE2D7}"/>
              </a:ext>
            </a:extLst>
          </p:cNvPr>
          <p:cNvCxnSpPr>
            <a:cxnSpLocks/>
            <a:stCxn id="8" idx="3"/>
            <a:endCxn id="10" idx="3"/>
          </p:cNvCxnSpPr>
          <p:nvPr/>
        </p:nvCxnSpPr>
        <p:spPr>
          <a:xfrm>
            <a:off x="9874765" y="1929027"/>
            <a:ext cx="221219" cy="2230470"/>
          </a:xfrm>
          <a:prstGeom prst="curvedConnector3">
            <a:avLst>
              <a:gd name="adj1" fmla="val 203337"/>
            </a:avLst>
          </a:prstGeom>
          <a:noFill/>
          <a:ln w="9525" cap="flat" cmpd="sng" algn="ctr">
            <a:solidFill>
              <a:schemeClr val="accent1">
                <a:lumMod val="50000"/>
              </a:schemeClr>
            </a:solidFill>
            <a:prstDash val="lgDash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01661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FDA6A7-DD11-3743-A775-96D1B7FF59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zh-TW" altLang="en-US" dirty="0"/>
              <a:t>箱形圖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07FA6A-DE22-3E4B-9554-6E9C9DED4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77" y="984614"/>
            <a:ext cx="6860553" cy="31896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42E731-FEF9-414D-87B5-B5A856F98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910" y="2892996"/>
            <a:ext cx="5936005" cy="312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37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F1557-E3DC-294B-A1BA-EC12F9FE000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第</a:t>
            </a:r>
            <a:r>
              <a:rPr lang="en-US" altLang="zh-TW"/>
              <a:t>12</a:t>
            </a:r>
            <a:r>
              <a:rPr lang="zh-TW" altLang="en-US"/>
              <a:t>屆 </a:t>
            </a:r>
            <a:r>
              <a:rPr lang="en-US" altLang="zh-CN"/>
              <a:t>iT</a:t>
            </a:r>
            <a:r>
              <a:rPr lang="zh-TW" altLang="en-US"/>
              <a:t>邦幫忙 鐵人賽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93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CF7E3C-5784-224C-BAC8-DC7D2EE49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B796B-B060-CC46-BC13-DC06DADBB1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F813F-FB1A-8D40-9ABC-6872BB44C9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C28F55-357C-634B-A5B1-9DBD720B1A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97DF9E-2002-864B-A362-F254CD9B6A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9FDA7E-1D5F-ED44-A0CE-E27BCA7FD0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DAE168-D851-2943-921A-4861604466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F5958B-C4B5-2740-A347-14939AC427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FAD7D9-1554-7B47-9A83-67271EB627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C6FD707-759A-8145-B2D5-458018FD14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4532A7-5C50-AE45-9A64-45A79AEDC1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什麼是</a:t>
            </a:r>
            <a:r>
              <a:rPr lang="zh-TW" altLang="en-US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altLang="zh-TW" dirty="0">
                <a:latin typeface="Open Sans"/>
                <a:ea typeface="Open Sans"/>
                <a:cs typeface="Open Sans"/>
                <a:sym typeface="Open Sans"/>
              </a:rPr>
              <a:t>EDA ?</a:t>
            </a:r>
            <a:endParaRPr lang="en-TW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E14622-E2FC-704D-86F6-28108E39467C}"/>
              </a:ext>
            </a:extLst>
          </p:cNvPr>
          <p:cNvSpPr/>
          <p:nvPr/>
        </p:nvSpPr>
        <p:spPr>
          <a:xfrm>
            <a:off x="423029" y="1133432"/>
            <a:ext cx="92304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i="1" dirty="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“</a:t>
            </a:r>
            <a:r>
              <a:rPr lang="en-US" altLang="zh-TW" sz="2000" i="1" dirty="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Exploratory data analysis”</a:t>
            </a:r>
            <a:r>
              <a:rPr lang="zh-TW" altLang="en-US" sz="2000" i="1" dirty="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zh-TW" altLang="en-US" sz="20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是由</a:t>
            </a:r>
            <a:r>
              <a:rPr lang="en-US" altLang="zh-TW" sz="20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John Tukey</a:t>
            </a:r>
            <a:r>
              <a:rPr lang="zh-TW" altLang="en-US" sz="20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提出的，鼓勵統計學家探索數據。</a:t>
            </a:r>
            <a:r>
              <a:rPr lang="en-US" altLang="zh-TW" sz="2000" dirty="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 lang="en-TW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673C1B-1ACC-DC49-9CC7-91333318F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2" y="2821066"/>
            <a:ext cx="2581349" cy="193628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D2FFBFB-DA25-CD40-A67D-322FC2EA9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751" y="2275505"/>
            <a:ext cx="3027405" cy="302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DB22689-C8DE-BD48-BE84-A5CE2304E8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1" t="11495" r="36364"/>
          <a:stretch/>
        </p:blipFill>
        <p:spPr bwMode="auto">
          <a:xfrm>
            <a:off x="6010766" y="2821066"/>
            <a:ext cx="2823665" cy="202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829F7B1-449E-1A42-BA78-688630DE3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8172" y="2511137"/>
            <a:ext cx="2907036" cy="243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03F198F-3D67-8C42-9212-616B2EDF9E0A}"/>
              </a:ext>
            </a:extLst>
          </p:cNvPr>
          <p:cNvSpPr/>
          <p:nvPr/>
        </p:nvSpPr>
        <p:spPr>
          <a:xfrm>
            <a:off x="1098884" y="501575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散佈圖</a:t>
            </a:r>
            <a:endParaRPr lang="en-TW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6E487A-229C-8946-B980-5F768C9DFEE8}"/>
              </a:ext>
            </a:extLst>
          </p:cNvPr>
          <p:cNvSpPr/>
          <p:nvPr/>
        </p:nvSpPr>
        <p:spPr>
          <a:xfrm>
            <a:off x="861029" y="5274165"/>
            <a:ext cx="1368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04040"/>
                </a:solidFill>
                <a:latin typeface="Open Sans" panose="02020500000000000000" pitchFamily="18" charset="-120"/>
                <a:ea typeface="Open Sans" panose="02020500000000000000" pitchFamily="18" charset="-120"/>
              </a:rPr>
              <a:t>Scatter chart</a:t>
            </a:r>
            <a:endParaRPr lang="en-US" b="0" i="0" dirty="0">
              <a:solidFill>
                <a:srgbClr val="404040"/>
              </a:solidFill>
              <a:effectLst/>
              <a:latin typeface="Open Sans" panose="02020500000000000000" pitchFamily="18" charset="-120"/>
              <a:ea typeface="Open Sans" panose="02020500000000000000" pitchFamily="18" charset="-12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127A5B-09A2-BA4E-A23B-960CA4AC3502}"/>
              </a:ext>
            </a:extLst>
          </p:cNvPr>
          <p:cNvSpPr/>
          <p:nvPr/>
        </p:nvSpPr>
        <p:spPr>
          <a:xfrm>
            <a:off x="3568481" y="5274165"/>
            <a:ext cx="1701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04040"/>
                </a:solidFill>
                <a:latin typeface="Open Sans" panose="02020500000000000000" pitchFamily="18" charset="-120"/>
                <a:ea typeface="Open Sans" panose="02020500000000000000" pitchFamily="18" charset="-120"/>
              </a:rPr>
              <a:t>Correlation</a:t>
            </a:r>
            <a:r>
              <a:rPr lang="zh-TW" altLang="en-US" dirty="0">
                <a:solidFill>
                  <a:srgbClr val="404040"/>
                </a:solidFill>
                <a:latin typeface="Open Sans" panose="02020500000000000000" pitchFamily="18" charset="-120"/>
                <a:ea typeface="Open Sans" panose="02020500000000000000" pitchFamily="18" charset="-120"/>
              </a:rPr>
              <a:t> </a:t>
            </a:r>
            <a:r>
              <a:rPr lang="en-US" altLang="zh-TW" dirty="0">
                <a:solidFill>
                  <a:srgbClr val="404040"/>
                </a:solidFill>
                <a:latin typeface="Open Sans" panose="02020500000000000000" pitchFamily="18" charset="-120"/>
                <a:ea typeface="Open Sans" panose="02020500000000000000" pitchFamily="18" charset="-120"/>
              </a:rPr>
              <a:t>map</a:t>
            </a:r>
            <a:endParaRPr lang="en-US" b="0" i="0" dirty="0">
              <a:solidFill>
                <a:srgbClr val="404040"/>
              </a:solidFill>
              <a:effectLst/>
              <a:latin typeface="Open Sans" panose="02020500000000000000" pitchFamily="18" charset="-120"/>
              <a:ea typeface="Open Sans" panose="02020500000000000000" pitchFamily="18" charset="-12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32F6D5-60E4-EB45-9033-8CC6406D18AD}"/>
              </a:ext>
            </a:extLst>
          </p:cNvPr>
          <p:cNvSpPr/>
          <p:nvPr/>
        </p:nvSpPr>
        <p:spPr>
          <a:xfrm>
            <a:off x="3980871" y="501607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關聯圖</a:t>
            </a:r>
            <a:endParaRPr lang="en-TW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5D3ED6-547D-854D-A20A-3CFD9AE70E8F}"/>
              </a:ext>
            </a:extLst>
          </p:cNvPr>
          <p:cNvSpPr/>
          <p:nvPr/>
        </p:nvSpPr>
        <p:spPr>
          <a:xfrm>
            <a:off x="6345542" y="5274165"/>
            <a:ext cx="2564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04040"/>
                </a:solidFill>
                <a:latin typeface="Open Sans" panose="02020500000000000000" pitchFamily="18" charset="-120"/>
                <a:ea typeface="Open Sans" panose="02020500000000000000" pitchFamily="18" charset="-120"/>
              </a:rPr>
              <a:t>Kernel density estimation</a:t>
            </a:r>
            <a:endParaRPr lang="en-US" b="0" i="0" dirty="0">
              <a:solidFill>
                <a:srgbClr val="404040"/>
              </a:solidFill>
              <a:effectLst/>
              <a:latin typeface="Open Sans" panose="02020500000000000000" pitchFamily="18" charset="-120"/>
              <a:ea typeface="Open Sans" panose="02020500000000000000" pitchFamily="18" charset="-12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940E6E-7419-8E44-AC35-A55EDFE21769}"/>
              </a:ext>
            </a:extLst>
          </p:cNvPr>
          <p:cNvSpPr/>
          <p:nvPr/>
        </p:nvSpPr>
        <p:spPr>
          <a:xfrm>
            <a:off x="6905129" y="501575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核密度估計</a:t>
            </a:r>
            <a:endParaRPr lang="en-TW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9935CB-7B02-024B-93F8-D0E038F2AE4F}"/>
              </a:ext>
            </a:extLst>
          </p:cNvPr>
          <p:cNvSpPr/>
          <p:nvPr/>
        </p:nvSpPr>
        <p:spPr>
          <a:xfrm>
            <a:off x="10255960" y="5302910"/>
            <a:ext cx="948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04040"/>
                </a:solidFill>
                <a:latin typeface="Open Sans" panose="02020500000000000000" pitchFamily="18" charset="-120"/>
                <a:ea typeface="Open Sans" panose="02020500000000000000" pitchFamily="18" charset="-120"/>
              </a:rPr>
              <a:t>Box plot</a:t>
            </a:r>
            <a:endParaRPr lang="en-US" b="0" i="0" dirty="0">
              <a:solidFill>
                <a:srgbClr val="404040"/>
              </a:solidFill>
              <a:effectLst/>
              <a:latin typeface="Open Sans" panose="02020500000000000000" pitchFamily="18" charset="-120"/>
              <a:ea typeface="Open Sans" panose="02020500000000000000" pitchFamily="18" charset="-12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32BF6C-8FE7-9B46-848A-C7BA6C919915}"/>
              </a:ext>
            </a:extLst>
          </p:cNvPr>
          <p:cNvSpPr/>
          <p:nvPr/>
        </p:nvSpPr>
        <p:spPr>
          <a:xfrm>
            <a:off x="10291516" y="501607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箱形圖</a:t>
            </a:r>
            <a:endParaRPr lang="en-TW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6CCA37-F270-EB4F-9523-7ACF3FEF35DA}"/>
              </a:ext>
            </a:extLst>
          </p:cNvPr>
          <p:cNvSpPr/>
          <p:nvPr/>
        </p:nvSpPr>
        <p:spPr>
          <a:xfrm>
            <a:off x="986909" y="1750366"/>
            <a:ext cx="51090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有良好的數據分析習慣能夠幫助你更了解資料集的特性</a:t>
            </a:r>
            <a:endParaRPr lang="en-TW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3FF8EF1B-4321-1843-802C-414C9B87CB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1911" y="1628557"/>
            <a:ext cx="4953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61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323657" cy="1089529"/>
          </a:xfrm>
        </p:spPr>
        <p:txBody>
          <a:bodyPr/>
          <a:lstStyle/>
          <a:p>
            <a:pPr lvl="0"/>
            <a:r>
              <a:rPr lang="en-US" altLang="zh-CN" kern="0" dirty="0"/>
              <a:t>Part 1</a:t>
            </a:r>
            <a:endParaRPr lang="zh-CN" altLang="en-US" kern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757130"/>
          </a:xfrm>
        </p:spPr>
        <p:txBody>
          <a:bodyPr/>
          <a:lstStyle/>
          <a:p>
            <a:pPr lvl="0"/>
            <a:r>
              <a:rPr lang="zh-CN" altLang="en-US" sz="4800" kern="0" dirty="0"/>
              <a:t>使用</a:t>
            </a:r>
            <a:r>
              <a:rPr lang="en-US" altLang="zh-CN" sz="4800" kern="0" dirty="0"/>
              <a:t>Python</a:t>
            </a:r>
            <a:r>
              <a:rPr lang="zh-CN" altLang="en-US" sz="4800" kern="0" dirty="0"/>
              <a:t>套件</a:t>
            </a:r>
          </a:p>
        </p:txBody>
      </p:sp>
    </p:spTree>
    <p:extLst>
      <p:ext uri="{BB962C8B-B14F-4D97-AF65-F5344CB8AC3E}">
        <p14:creationId xmlns:p14="http://schemas.microsoft.com/office/powerpoint/2010/main" val="194968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B533EA-86D7-EA43-8CBD-78E9C9D740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Open Sans"/>
                <a:ea typeface="Open Sans"/>
                <a:cs typeface="Open Sans"/>
                <a:sym typeface="Open Sans"/>
              </a:rPr>
              <a:t>EDA</a:t>
            </a:r>
            <a:r>
              <a:rPr lang="zh-TW" altLang="en-US" dirty="0">
                <a:latin typeface="Open Sans"/>
                <a:ea typeface="Open Sans"/>
                <a:cs typeface="Open Sans"/>
                <a:sym typeface="Open Sans"/>
              </a:rPr>
              <a:t>必要的套件</a:t>
            </a:r>
            <a:endParaRPr lang="en-TW" dirty="0"/>
          </a:p>
        </p:txBody>
      </p:sp>
      <p:sp>
        <p:nvSpPr>
          <p:cNvPr id="3" name="Google Shape;520;p80">
            <a:extLst>
              <a:ext uri="{FF2B5EF4-FFF2-40B4-BE49-F238E27FC236}">
                <a16:creationId xmlns:a16="http://schemas.microsoft.com/office/drawing/2014/main" id="{CD9CE754-1138-094D-9452-E8F7D1DA07A4}"/>
              </a:ext>
            </a:extLst>
          </p:cNvPr>
          <p:cNvSpPr txBox="1"/>
          <p:nvPr/>
        </p:nvSpPr>
        <p:spPr>
          <a:xfrm>
            <a:off x="311700" y="10292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zh-TW" sz="28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資料處理 </a:t>
            </a:r>
            <a:r>
              <a:rPr lang="zh-TW" sz="28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–</a:t>
            </a:r>
            <a:r>
              <a:rPr lang="zh-TW" sz="28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zh-TW" sz="2800" b="1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Pandas, Numpy</a:t>
            </a:r>
            <a:endParaRPr sz="20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20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Pandas：Python 表格資料處理的重要工具</a:t>
            </a:r>
            <a:endParaRPr sz="20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20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Numpy：針對多維陣列的平行運算進行優化的強大函式庫</a:t>
            </a:r>
            <a:endParaRPr sz="20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zh-TW" sz="28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繪圖相關 – </a:t>
            </a:r>
            <a:r>
              <a:rPr lang="zh-TW" sz="2800" b="1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Matplotlib, Seaborn</a:t>
            </a:r>
            <a:endParaRPr sz="2800" b="1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20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Matplotlib：Python 內最常被使用到的繪圖套件</a:t>
            </a:r>
            <a:endParaRPr sz="20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20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Seaborn：以matplotlib為底層的高階繪圖套件</a:t>
            </a:r>
            <a:endParaRPr sz="20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50" name="Picture 2" descr="NumPy - 维基百科，自由的百科全书">
            <a:extLst>
              <a:ext uri="{FF2B5EF4-FFF2-40B4-BE49-F238E27FC236}">
                <a16:creationId xmlns:a16="http://schemas.microsoft.com/office/drawing/2014/main" id="{0A17FD0F-B24E-5949-8A96-FD3FCE23E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042" y="1917954"/>
            <a:ext cx="2293839" cy="90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02C4DD8-33FF-3945-9D30-4103FB2BF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550" y="671655"/>
            <a:ext cx="2706433" cy="109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015DEE4-E81D-AE4F-A82C-1DAB265D2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523" y="3310239"/>
            <a:ext cx="3309022" cy="60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ubsea Cable Services | US to Brazil Wholesale Carrier | Seaborn">
            <a:extLst>
              <a:ext uri="{FF2B5EF4-FFF2-40B4-BE49-F238E27FC236}">
                <a16:creationId xmlns:a16="http://schemas.microsoft.com/office/drawing/2014/main" id="{8D1D08B4-12DB-544E-95F0-81C27218F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529" y="4370913"/>
            <a:ext cx="1975352" cy="47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568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323657" cy="1089529"/>
          </a:xfrm>
        </p:spPr>
        <p:txBody>
          <a:bodyPr/>
          <a:lstStyle/>
          <a:p>
            <a:pPr lvl="0"/>
            <a:r>
              <a:rPr lang="en-US" altLang="zh-CN" kern="0" dirty="0"/>
              <a:t>Part 2</a:t>
            </a:r>
            <a:endParaRPr lang="zh-CN" altLang="en-US" kern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701731"/>
          </a:xfrm>
        </p:spPr>
        <p:txBody>
          <a:bodyPr/>
          <a:lstStyle/>
          <a:p>
            <a:pPr lvl="0"/>
            <a:r>
              <a:rPr lang="en-US" altLang="zh-CN" sz="4400" kern="0" dirty="0"/>
              <a:t>[</a:t>
            </a:r>
            <a:r>
              <a:rPr lang="zh-CN" altLang="en-US" sz="4400" kern="0" dirty="0"/>
              <a:t>程式實作</a:t>
            </a:r>
            <a:r>
              <a:rPr lang="en-US" altLang="zh-CN" sz="4400" kern="0" dirty="0"/>
              <a:t>] EDA</a:t>
            </a:r>
            <a:endParaRPr lang="zh-CN" altLang="en-US" sz="5400" kern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E16352-B15F-0A44-BB8A-2B1C2535D6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0" t="15460" r="5420" b="20151"/>
          <a:stretch/>
        </p:blipFill>
        <p:spPr>
          <a:xfrm>
            <a:off x="7435125" y="2730245"/>
            <a:ext cx="3594942" cy="9397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DC24D1F-6567-5145-8B75-CC2002F41408}"/>
              </a:ext>
            </a:extLst>
          </p:cNvPr>
          <p:cNvSpPr/>
          <p:nvPr/>
        </p:nvSpPr>
        <p:spPr>
          <a:xfrm>
            <a:off x="2125101" y="1682016"/>
            <a:ext cx="9135763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5400" i="0" u="none" strike="noStrike" kern="0" cap="none" spc="5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試試看第一支</a:t>
            </a:r>
            <a:r>
              <a:rPr kumimoji="0" lang="en-US" altLang="zh-TW" sz="5400" i="0" u="none" strike="noStrike" kern="0" cap="none" spc="5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EDA</a:t>
            </a:r>
            <a:r>
              <a:rPr kumimoji="0" lang="zh-TW" altLang="en-US" sz="5400" i="0" u="none" strike="noStrike" kern="0" cap="none" spc="5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程式</a:t>
            </a:r>
            <a:br>
              <a:rPr kumimoji="0" lang="en-US" altLang="zh-TW" sz="5400" b="0" i="0" u="none" strike="noStrike" kern="0" cap="none" spc="5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</a:br>
            <a:r>
              <a:rPr kumimoji="0" lang="en-US" altLang="zh-TW" sz="3200" b="0" i="0" u="none" strike="noStrike" kern="0" cap="none" spc="1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Example : </a:t>
            </a:r>
            <a:r>
              <a:rPr kumimoji="0" lang="zh-TW" altLang="en-US" sz="3200" b="0" i="0" u="none" strike="noStrike" kern="0" cap="none" spc="5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鳶尾花朵 </a:t>
            </a:r>
            <a:endParaRPr kumimoji="0" lang="en-TW" sz="2400" b="0" i="0" u="none" strike="noStrike" kern="0" cap="none" spc="500" normalizeH="0" noProof="0" dirty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2291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7C5488-205F-3F4E-99A7-0199969D66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鳶尾花朵</a:t>
            </a:r>
            <a:r>
              <a:rPr lang="en-US" dirty="0"/>
              <a:t>(iris)</a:t>
            </a:r>
            <a:r>
              <a:rPr lang="en-US" dirty="0" err="1"/>
              <a:t>資料集一覽</a:t>
            </a:r>
            <a:endParaRPr lang="en-TW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069F8AA-46D3-AA4F-A704-046F61ECF061}"/>
              </a:ext>
            </a:extLst>
          </p:cNvPr>
          <p:cNvSpPr txBox="1">
            <a:spLocks/>
          </p:cNvSpPr>
          <p:nvPr/>
        </p:nvSpPr>
        <p:spPr>
          <a:xfrm>
            <a:off x="815993" y="1173106"/>
            <a:ext cx="8229153" cy="1149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66962"/>
              </a:buClr>
              <a:buSzPts val="1800"/>
              <a:buFont typeface="Calibri"/>
              <a:buChar char="●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Calibri"/>
              <a:buChar char="●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66962"/>
              </a:buClr>
              <a:buSzPts val="1800"/>
              <a:buFont typeface="Calibri"/>
              <a:buChar char="●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+mj-lt"/>
                <a:cs typeface="Calibri"/>
                <a:sym typeface="Calibri"/>
              </a:rPr>
              <a:t>總共有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cs typeface="Calibri"/>
                <a:sym typeface="Calibri"/>
              </a:rPr>
              <a:t>4個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+mj-lt"/>
                <a:cs typeface="Calibri"/>
                <a:sym typeface="Calibri"/>
              </a:rPr>
              <a:t>輸入,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cs typeface="Calibri"/>
                <a:sym typeface="Calibri"/>
              </a:rPr>
              <a:t>1個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+mj-lt"/>
                <a:cs typeface="Calibri"/>
                <a:sym typeface="Calibri"/>
              </a:rPr>
              <a:t>輸出</a:t>
            </a: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66962"/>
              </a:buClr>
              <a:buSzPts val="1800"/>
              <a:buFont typeface="Calibri"/>
              <a:buChar char="●"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+mj-lt"/>
                <a:cs typeface="Calibri"/>
                <a:sym typeface="Calibri"/>
              </a:rPr>
              <a:t>資料特徵描述如下表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+mj-lt"/>
                <a:cs typeface="Calibri"/>
                <a:sym typeface="Calibri"/>
              </a:rPr>
              <a:t>：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B54B55-6C9C-2944-AAD8-C4B66C08B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606" y="3479430"/>
            <a:ext cx="5488028" cy="24476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FB78CA-AFDA-1E4D-9C56-71B20AB80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758" y="2706535"/>
            <a:ext cx="4459724" cy="95187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273D9EA-772D-0C47-AD56-C506D371E95A}"/>
              </a:ext>
            </a:extLst>
          </p:cNvPr>
          <p:cNvSpPr/>
          <p:nvPr/>
        </p:nvSpPr>
        <p:spPr>
          <a:xfrm>
            <a:off x="3719143" y="2420361"/>
            <a:ext cx="847151" cy="25348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26C8CC-84A1-234D-BB80-240CC0A1C7F1}"/>
              </a:ext>
            </a:extLst>
          </p:cNvPr>
          <p:cNvSpPr/>
          <p:nvPr/>
        </p:nvSpPr>
        <p:spPr>
          <a:xfrm>
            <a:off x="3798282" y="2426917"/>
            <a:ext cx="94885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>
                <a:solidFill>
                  <a:schemeClr val="bg1"/>
                </a:solidFill>
              </a:rPr>
              <a:t>花萼長度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0709BDF-2E09-DD45-B46B-06FCEA603CE5}"/>
              </a:ext>
            </a:extLst>
          </p:cNvPr>
          <p:cNvSpPr/>
          <p:nvPr/>
        </p:nvSpPr>
        <p:spPr>
          <a:xfrm>
            <a:off x="4702617" y="2414519"/>
            <a:ext cx="796567" cy="25348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778AF9-02E1-EB4D-B330-20EBB89AB164}"/>
              </a:ext>
            </a:extLst>
          </p:cNvPr>
          <p:cNvSpPr/>
          <p:nvPr/>
        </p:nvSpPr>
        <p:spPr>
          <a:xfrm>
            <a:off x="4771853" y="2418509"/>
            <a:ext cx="94885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>
                <a:solidFill>
                  <a:schemeClr val="bg1"/>
                </a:solidFill>
              </a:rPr>
              <a:t>花萼寬度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F2E9DA6-3952-C74A-BA18-7A187352BAA1}"/>
              </a:ext>
            </a:extLst>
          </p:cNvPr>
          <p:cNvSpPr/>
          <p:nvPr/>
        </p:nvSpPr>
        <p:spPr>
          <a:xfrm>
            <a:off x="5657452" y="2414519"/>
            <a:ext cx="772585" cy="25445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F5B929-1E69-D542-9ED4-121D46AE8A16}"/>
              </a:ext>
            </a:extLst>
          </p:cNvPr>
          <p:cNvSpPr/>
          <p:nvPr/>
        </p:nvSpPr>
        <p:spPr>
          <a:xfrm>
            <a:off x="5704740" y="2418509"/>
            <a:ext cx="94885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>
                <a:solidFill>
                  <a:schemeClr val="bg1"/>
                </a:solidFill>
              </a:rPr>
              <a:t>花瓣長度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FD066FD-3949-C948-AB16-DAC9DE841291}"/>
              </a:ext>
            </a:extLst>
          </p:cNvPr>
          <p:cNvSpPr/>
          <p:nvPr/>
        </p:nvSpPr>
        <p:spPr>
          <a:xfrm>
            <a:off x="6596954" y="2409643"/>
            <a:ext cx="743395" cy="27053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58F89B-46E8-3E4D-820E-3CC72CD03811}"/>
              </a:ext>
            </a:extLst>
          </p:cNvPr>
          <p:cNvSpPr/>
          <p:nvPr/>
        </p:nvSpPr>
        <p:spPr>
          <a:xfrm>
            <a:off x="6621034" y="2431079"/>
            <a:ext cx="7725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>
                <a:solidFill>
                  <a:schemeClr val="bg1"/>
                </a:solidFill>
              </a:rPr>
              <a:t>花瓣寬度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17EF282-AA18-184E-901B-61664221C7E1}"/>
              </a:ext>
            </a:extLst>
          </p:cNvPr>
          <p:cNvSpPr/>
          <p:nvPr/>
        </p:nvSpPr>
        <p:spPr>
          <a:xfrm>
            <a:off x="7480118" y="2424839"/>
            <a:ext cx="621664" cy="24413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9BFAA4-1DC1-FE46-84B7-0665338B6BF3}"/>
              </a:ext>
            </a:extLst>
          </p:cNvPr>
          <p:cNvSpPr/>
          <p:nvPr/>
        </p:nvSpPr>
        <p:spPr>
          <a:xfrm>
            <a:off x="7488862" y="2423846"/>
            <a:ext cx="62166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</a:rPr>
              <a:t>品種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044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BEE9BF-6259-8049-A24F-345135CC1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載入必要套件</a:t>
            </a:r>
            <a:endParaRPr lang="en-TW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C10082A-172F-7340-9611-5804CF063852}"/>
              </a:ext>
            </a:extLst>
          </p:cNvPr>
          <p:cNvSpPr/>
          <p:nvPr/>
        </p:nvSpPr>
        <p:spPr>
          <a:xfrm>
            <a:off x="2063579" y="1760838"/>
            <a:ext cx="7216346" cy="333632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216000" rtlCol="0" anchor="ctr"/>
          <a:lstStyle/>
          <a:p>
            <a:pPr lvl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altLang="zh-TW" sz="2800" b="1" dirty="0">
                <a:solidFill>
                  <a:srgbClr val="38761D"/>
                </a:solidFill>
                <a:ea typeface="Arial"/>
                <a:cs typeface="Arial"/>
                <a:sym typeface="Arial"/>
              </a:rPr>
              <a:t>import</a:t>
            </a:r>
            <a:r>
              <a:rPr lang="en-US" altLang="zh-TW" sz="2800" b="1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pandas </a:t>
            </a:r>
            <a:r>
              <a:rPr lang="en-US" altLang="zh-TW" sz="2800" b="1" dirty="0">
                <a:solidFill>
                  <a:srgbClr val="38761D"/>
                </a:solidFill>
                <a:ea typeface="Arial"/>
                <a:cs typeface="Arial"/>
                <a:sym typeface="Arial"/>
              </a:rPr>
              <a:t>as</a:t>
            </a:r>
            <a:r>
              <a:rPr lang="en-US" altLang="zh-TW" sz="2800" b="1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pd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altLang="zh-TW" sz="2800" b="1" dirty="0">
                <a:solidFill>
                  <a:srgbClr val="38761D"/>
                </a:solidFill>
                <a:ea typeface="Arial"/>
                <a:cs typeface="Arial"/>
                <a:sym typeface="Arial"/>
              </a:rPr>
              <a:t>import</a:t>
            </a:r>
            <a:r>
              <a:rPr lang="en-US" altLang="zh-TW" sz="2800" b="1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matplotlib.pyplot</a:t>
            </a:r>
            <a:r>
              <a:rPr lang="en-US" altLang="zh-TW" sz="2800" b="1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solidFill>
                  <a:srgbClr val="38761D"/>
                </a:solidFill>
                <a:ea typeface="Arial"/>
                <a:cs typeface="Arial"/>
                <a:sym typeface="Arial"/>
              </a:rPr>
              <a:t>as</a:t>
            </a:r>
            <a:r>
              <a:rPr lang="en-US" altLang="zh-TW" sz="2800" b="1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plt</a:t>
            </a:r>
            <a:endParaRPr lang="en-US" sz="28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lvl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altLang="zh-TW" sz="2800" b="1" dirty="0">
                <a:solidFill>
                  <a:srgbClr val="38761D"/>
                </a:solidFill>
                <a:ea typeface="Arial"/>
                <a:cs typeface="Arial"/>
                <a:sym typeface="Arial"/>
              </a:rPr>
              <a:t>import</a:t>
            </a:r>
            <a:r>
              <a:rPr lang="en-US" altLang="zh-TW" sz="2800" b="1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seaborn </a:t>
            </a:r>
            <a:r>
              <a:rPr lang="en-US" altLang="zh-TW" sz="2800" b="1" dirty="0">
                <a:solidFill>
                  <a:srgbClr val="38761D"/>
                </a:solidFill>
                <a:ea typeface="Arial"/>
                <a:cs typeface="Arial"/>
                <a:sym typeface="Arial"/>
              </a:rPr>
              <a:t>as</a:t>
            </a:r>
            <a:r>
              <a:rPr lang="en-US" altLang="zh-TW" sz="2800" b="1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 err="1">
                <a:solidFill>
                  <a:srgbClr val="000000"/>
                </a:solidFill>
                <a:ea typeface="Arial"/>
                <a:cs typeface="Arial"/>
                <a:sym typeface="Arial"/>
              </a:rPr>
              <a:t>sns</a:t>
            </a:r>
            <a:endParaRPr lang="en-US" altLang="zh-TW" sz="2800" b="1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altLang="zh-TW" sz="2800" b="1" dirty="0">
                <a:solidFill>
                  <a:srgbClr val="38761D"/>
                </a:solidFill>
                <a:ea typeface="Arial"/>
                <a:cs typeface="Arial"/>
                <a:sym typeface="Arial"/>
              </a:rPr>
              <a:t>import</a:t>
            </a:r>
            <a:r>
              <a:rPr lang="en-US" altLang="zh-TW" sz="2800" b="1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io</a:t>
            </a:r>
            <a:endParaRPr lang="en-US" sz="28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altLang="zh-TW" sz="2800" b="1" dirty="0">
                <a:solidFill>
                  <a:srgbClr val="38761D"/>
                </a:solidFill>
                <a:ea typeface="Arial"/>
                <a:cs typeface="Arial"/>
                <a:sym typeface="Arial"/>
              </a:rPr>
              <a:t>import</a:t>
            </a:r>
            <a:r>
              <a:rPr lang="en-US" altLang="zh-TW" sz="2800" b="1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 requests</a:t>
            </a:r>
            <a:endParaRPr lang="en-US" sz="280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1714B332-F6FB-6249-B305-47DD633E2649}"/>
              </a:ext>
            </a:extLst>
          </p:cNvPr>
          <p:cNvCxnSpPr>
            <a:cxnSpLocks/>
          </p:cNvCxnSpPr>
          <p:nvPr/>
        </p:nvCxnSpPr>
        <p:spPr>
          <a:xfrm>
            <a:off x="5111579" y="4726220"/>
            <a:ext cx="872984" cy="124294"/>
          </a:xfrm>
          <a:prstGeom prst="curvedConnector3">
            <a:avLst>
              <a:gd name="adj1" fmla="val 50000"/>
            </a:avLst>
          </a:prstGeom>
          <a:ln>
            <a:solidFill>
              <a:schemeClr val="accent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72D7A32F-5746-BE4E-8332-68BBE44D2878}"/>
              </a:ext>
            </a:extLst>
          </p:cNvPr>
          <p:cNvSpPr/>
          <p:nvPr/>
        </p:nvSpPr>
        <p:spPr>
          <a:xfrm>
            <a:off x="5984563" y="4665848"/>
            <a:ext cx="3386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u="sng" kern="0" dirty="0">
                <a:solidFill>
                  <a:srgbClr val="4D5156"/>
                </a:solidFill>
                <a:uFill>
                  <a:solidFill>
                    <a:schemeClr val="accent1">
                      <a:lumMod val="50000"/>
                    </a:schemeClr>
                  </a:solidFill>
                </a:uFill>
                <a:cs typeface="Arial"/>
              </a:rPr>
              <a:t>HTTP Request </a:t>
            </a:r>
            <a:r>
              <a:rPr lang="zh-TW" altLang="en-US" u="sng" kern="0" dirty="0">
                <a:solidFill>
                  <a:srgbClr val="4D5156"/>
                </a:solidFill>
                <a:uFill>
                  <a:solidFill>
                    <a:schemeClr val="accent1">
                      <a:lumMod val="50000"/>
                    </a:schemeClr>
                  </a:solidFill>
                </a:uFill>
                <a:cs typeface="Arial"/>
              </a:rPr>
              <a:t>下載訓練資料用</a:t>
            </a:r>
            <a:endParaRPr lang="en-TW" u="sng" kern="0" dirty="0">
              <a:solidFill>
                <a:srgbClr val="4D5156"/>
              </a:solidFill>
              <a:uFill>
                <a:solidFill>
                  <a:schemeClr val="accent1">
                    <a:lumMod val="50000"/>
                  </a:schemeClr>
                </a:solidFill>
              </a:uFill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EC8EE8-5F6B-E248-8DD7-9A10A1BBD1BF}"/>
              </a:ext>
            </a:extLst>
          </p:cNvPr>
          <p:cNvSpPr/>
          <p:nvPr/>
        </p:nvSpPr>
        <p:spPr>
          <a:xfrm>
            <a:off x="5111579" y="3887349"/>
            <a:ext cx="2839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u="sng" kern="0" dirty="0">
                <a:solidFill>
                  <a:srgbClr val="4D5156"/>
                </a:solidFill>
                <a:uFill>
                  <a:solidFill>
                    <a:schemeClr val="accent1">
                      <a:lumMod val="50000"/>
                    </a:schemeClr>
                  </a:solidFill>
                </a:uFill>
                <a:cs typeface="Arial"/>
              </a:rPr>
              <a:t>負責處理資料 </a:t>
            </a:r>
            <a:r>
              <a:rPr lang="en-US" altLang="zh-TW" u="sng" kern="0" dirty="0">
                <a:solidFill>
                  <a:srgbClr val="4D5156"/>
                </a:solidFill>
                <a:uFill>
                  <a:solidFill>
                    <a:schemeClr val="accent1">
                      <a:lumMod val="50000"/>
                    </a:schemeClr>
                  </a:solidFill>
                </a:uFill>
                <a:cs typeface="Arial"/>
              </a:rPr>
              <a:t>input/output</a:t>
            </a:r>
            <a:endParaRPr lang="en-TW" u="sng" kern="0" dirty="0">
              <a:solidFill>
                <a:srgbClr val="4D5156"/>
              </a:solidFill>
              <a:uFill>
                <a:solidFill>
                  <a:schemeClr val="accent1">
                    <a:lumMod val="50000"/>
                  </a:schemeClr>
                </a:solidFill>
              </a:uFill>
              <a:cs typeface="Arial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BD3E28-0230-FC45-8C45-6556396DCE21}"/>
              </a:ext>
            </a:extLst>
          </p:cNvPr>
          <p:cNvCxnSpPr>
            <a:cxnSpLocks/>
          </p:cNvCxnSpPr>
          <p:nvPr/>
        </p:nvCxnSpPr>
        <p:spPr>
          <a:xfrm>
            <a:off x="4039862" y="4070630"/>
            <a:ext cx="1071717" cy="5531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65A0ACB-F453-9E49-87F8-FD40F0B895E8}"/>
              </a:ext>
            </a:extLst>
          </p:cNvPr>
          <p:cNvSpPr/>
          <p:nvPr/>
        </p:nvSpPr>
        <p:spPr>
          <a:xfrm>
            <a:off x="7049586" y="3213343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u="sng" kern="0" dirty="0">
                <a:solidFill>
                  <a:srgbClr val="4D5156"/>
                </a:solidFill>
                <a:uFill>
                  <a:solidFill>
                    <a:schemeClr val="accent1">
                      <a:lumMod val="50000"/>
                    </a:schemeClr>
                  </a:solidFill>
                </a:uFill>
                <a:cs typeface="Arial"/>
              </a:rPr>
              <a:t>資料視覺化的繪圖庫</a:t>
            </a:r>
            <a:endParaRPr lang="en-TW" u="sng" kern="0" dirty="0">
              <a:solidFill>
                <a:srgbClr val="4D5156"/>
              </a:solidFill>
              <a:uFill>
                <a:solidFill>
                  <a:schemeClr val="accent1">
                    <a:lumMod val="50000"/>
                  </a:schemeClr>
                </a:solidFill>
              </a:uFill>
              <a:cs typeface="Arial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21CAB2-942E-7C4C-B96D-CB0231F01C53}"/>
              </a:ext>
            </a:extLst>
          </p:cNvPr>
          <p:cNvCxnSpPr/>
          <p:nvPr/>
        </p:nvCxnSpPr>
        <p:spPr>
          <a:xfrm>
            <a:off x="6209337" y="3423667"/>
            <a:ext cx="840249" cy="5531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E9C1DBC1-C148-9D4B-95DE-F36D8189C411}"/>
              </a:ext>
            </a:extLst>
          </p:cNvPr>
          <p:cNvCxnSpPr>
            <a:cxnSpLocks/>
          </p:cNvCxnSpPr>
          <p:nvPr/>
        </p:nvCxnSpPr>
        <p:spPr>
          <a:xfrm flipV="1">
            <a:off x="7539084" y="2508658"/>
            <a:ext cx="909483" cy="290054"/>
          </a:xfrm>
          <a:prstGeom prst="curvedConnector3">
            <a:avLst/>
          </a:prstGeom>
          <a:ln>
            <a:solidFill>
              <a:schemeClr val="accent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C7A76AF-00B3-4D41-A04B-7DC225AA3F26}"/>
              </a:ext>
            </a:extLst>
          </p:cNvPr>
          <p:cNvSpPr/>
          <p:nvPr/>
        </p:nvSpPr>
        <p:spPr>
          <a:xfrm>
            <a:off x="8423577" y="2354770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u="sng" kern="0" dirty="0">
                <a:solidFill>
                  <a:srgbClr val="4D5156"/>
                </a:solidFill>
                <a:uFill>
                  <a:solidFill>
                    <a:schemeClr val="accent1">
                      <a:lumMod val="50000"/>
                    </a:schemeClr>
                  </a:solidFill>
                </a:uFill>
                <a:cs typeface="Arial"/>
              </a:rPr>
              <a:t>高階大量的維度陣列與矩陣運算</a:t>
            </a:r>
            <a:endParaRPr lang="en-TW" u="sng" kern="0" dirty="0">
              <a:solidFill>
                <a:srgbClr val="4D5156"/>
              </a:solidFill>
              <a:uFill>
                <a:solidFill>
                  <a:schemeClr val="accent1">
                    <a:lumMod val="50000"/>
                  </a:schemeClr>
                </a:solidFill>
              </a:uFill>
              <a:cs typeface="Arial"/>
            </a:endParaRP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9DAB65D1-6B09-F94D-9478-8169EEDFA182}"/>
              </a:ext>
            </a:extLst>
          </p:cNvPr>
          <p:cNvCxnSpPr>
            <a:cxnSpLocks/>
          </p:cNvCxnSpPr>
          <p:nvPr/>
        </p:nvCxnSpPr>
        <p:spPr>
          <a:xfrm flipV="1">
            <a:off x="5984563" y="1534337"/>
            <a:ext cx="796412" cy="580103"/>
          </a:xfrm>
          <a:prstGeom prst="curvedConnector3">
            <a:avLst/>
          </a:prstGeom>
          <a:noFill/>
          <a:ln w="9525" cap="flat" cmpd="sng" algn="ctr">
            <a:solidFill>
              <a:schemeClr val="accent1">
                <a:lumMod val="50000"/>
              </a:schemeClr>
            </a:solidFill>
            <a:prstDash val="lgDash"/>
            <a:tailEnd type="triangle"/>
          </a:ln>
          <a:effectLst/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5D64133-556B-6F42-AB53-D19010534150}"/>
              </a:ext>
            </a:extLst>
          </p:cNvPr>
          <p:cNvSpPr/>
          <p:nvPr/>
        </p:nvSpPr>
        <p:spPr>
          <a:xfrm>
            <a:off x="6780975" y="133998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zh-TW" altLang="en-US" u="sng" kern="0" dirty="0">
                <a:solidFill>
                  <a:srgbClr val="4D5156"/>
                </a:solidFill>
                <a:uFill>
                  <a:solidFill>
                    <a:schemeClr val="accent1">
                      <a:lumMod val="50000"/>
                    </a:schemeClr>
                  </a:solidFill>
                </a:uFill>
                <a:cs typeface="Arial"/>
                <a:sym typeface="Arial"/>
              </a:rPr>
              <a:t>進行數據處理的函式庫</a:t>
            </a:r>
            <a:endParaRPr lang="en-TW" u="sng" kern="0" dirty="0">
              <a:solidFill>
                <a:srgbClr val="000000"/>
              </a:solidFill>
              <a:uFill>
                <a:solidFill>
                  <a:schemeClr val="accent1">
                    <a:lumMod val="50000"/>
                  </a:schemeClr>
                </a:solidFill>
              </a:u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4288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14D21C-D200-BF48-B964-2297B53D35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en-US" altLang="zh-TW" dirty="0"/>
              <a:t>1) </a:t>
            </a:r>
            <a:r>
              <a:rPr lang="zh-TW" altLang="en-US" dirty="0"/>
              <a:t>載入資料集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61D39C-AEF1-BE4A-9378-38468061D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65" y="1207701"/>
            <a:ext cx="8305800" cy="1155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941C37-809C-B841-8CB3-5822ED883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112" y="2474612"/>
            <a:ext cx="5581307" cy="366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483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463</TotalTime>
  <Words>388</Words>
  <Application>Microsoft Macintosh PowerPoint</Application>
  <PresentationFormat>Widescreen</PresentationFormat>
  <Paragraphs>68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等线</vt:lpstr>
      <vt:lpstr>微软雅黑</vt:lpstr>
      <vt:lpstr>Open Sans</vt:lpstr>
      <vt:lpstr>Segoe UI Light</vt:lpstr>
      <vt:lpstr>Arial</vt:lpstr>
      <vt:lpstr>Calibri</vt:lpstr>
      <vt:lpstr>Century Gothic</vt:lpstr>
      <vt:lpstr>Georgia</vt:lpstr>
      <vt:lpstr>Helvetica Neue</vt:lpstr>
      <vt:lpstr>Helvetica Neue Bold Condensed</vt:lpstr>
      <vt:lpstr>Roboto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111</cp:revision>
  <dcterms:created xsi:type="dcterms:W3CDTF">2015-08-18T02:51:41Z</dcterms:created>
  <dcterms:modified xsi:type="dcterms:W3CDTF">2020-08-30T12:23:01Z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